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9" r:id="rId4"/>
    <p:sldId id="260" r:id="rId5"/>
    <p:sldId id="269" r:id="rId6"/>
    <p:sldId id="261" r:id="rId7"/>
    <p:sldId id="263" r:id="rId8"/>
    <p:sldId id="264" r:id="rId9"/>
    <p:sldId id="270" r:id="rId10"/>
    <p:sldId id="266" r:id="rId11"/>
    <p:sldId id="267" r:id="rId12"/>
    <p:sldId id="268" r:id="rId13"/>
    <p:sldId id="271" r:id="rId14"/>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4503" autoAdjust="0"/>
  </p:normalViewPr>
  <p:slideViewPr>
    <p:cSldViewPr snapToGrid="0">
      <p:cViewPr varScale="1">
        <p:scale>
          <a:sx n="85" d="100"/>
          <a:sy n="85" d="100"/>
        </p:scale>
        <p:origin x="153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eg>
</file>

<file path=ppt/media/image14.jpeg>
</file>

<file path=ppt/media/image15.jpeg>
</file>

<file path=ppt/media/image16.png>
</file>

<file path=ppt/media/image17.png>
</file>

<file path=ppt/media/image18.png>
</file>

<file path=ppt/media/image2.jpeg>
</file>

<file path=ppt/media/image3.jpe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B4D280-AC78-4170-B998-4EAE3B9011B7}" type="datetimeFigureOut">
              <a:rPr lang="ru-RU" smtClean="0"/>
              <a:t>09.11.2021</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781B07-CD34-437B-886C-B299E840069D}" type="slidenum">
              <a:rPr lang="ru-RU" smtClean="0"/>
              <a:t>‹#›</a:t>
            </a:fld>
            <a:endParaRPr lang="ru-RU"/>
          </a:p>
        </p:txBody>
      </p:sp>
    </p:spTree>
    <p:extLst>
      <p:ext uri="{BB962C8B-B14F-4D97-AF65-F5344CB8AC3E}">
        <p14:creationId xmlns:p14="http://schemas.microsoft.com/office/powerpoint/2010/main" val="2024064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Mars Global Services поставила перед собой задачу максимально повысить эффективность работы с дебиторской задолженностью в 2019 году, она быстро поняла, что ее процесс управления вычетами нуждается в улучшении. Их цели: сократить время цикла вычета, минимизировать приток вычетов и улучшить показатели возврата недействительных сумм. Чтобы достичь всего этого, компании Mars требовалась наглядность процесса, а также операционная модель, которая позволила бы им превратить полученные данные в практические действия. Никки Нагель, руководитель по трансформации AR в Mars Global Services, поделится с вами подробностями пути </a:t>
            </a:r>
            <a:r>
              <a:rPr lang="ru-RU" dirty="0" err="1"/>
              <a:t>Celonis</a:t>
            </a:r>
            <a:r>
              <a:rPr lang="ru-RU" dirty="0"/>
              <a:t> EMS: от технической реализации и внедрения до создания специального внутреннего ресурса для надзора за управлением изменениями и продвижения проекта. Узнайте о лучших практиках для успешного начала вашего пути </a:t>
            </a:r>
            <a:r>
              <a:rPr lang="ru-RU" dirty="0" err="1"/>
              <a:t>Celonis</a:t>
            </a:r>
            <a:r>
              <a:rPr lang="ru-RU" dirty="0"/>
              <a:t>.</a:t>
            </a:r>
          </a:p>
        </p:txBody>
      </p:sp>
      <p:sp>
        <p:nvSpPr>
          <p:cNvPr id="4" name="Номер слайда 3"/>
          <p:cNvSpPr>
            <a:spLocks noGrp="1"/>
          </p:cNvSpPr>
          <p:nvPr>
            <p:ph type="sldNum" sz="quarter" idx="5"/>
          </p:nvPr>
        </p:nvSpPr>
        <p:spPr/>
        <p:txBody>
          <a:bodyPr/>
          <a:lstStyle/>
          <a:p>
            <a:fld id="{AF781B07-CD34-437B-886C-B299E840069D}" type="slidenum">
              <a:rPr lang="ru-RU" smtClean="0"/>
              <a:t>2</a:t>
            </a:fld>
            <a:endParaRPr lang="ru-RU"/>
          </a:p>
        </p:txBody>
      </p:sp>
    </p:spTree>
    <p:extLst>
      <p:ext uri="{BB962C8B-B14F-4D97-AF65-F5344CB8AC3E}">
        <p14:creationId xmlns:p14="http://schemas.microsoft.com/office/powerpoint/2010/main" val="3563233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12</a:t>
            </a:fld>
            <a:endParaRPr lang="ru-RU"/>
          </a:p>
        </p:txBody>
      </p:sp>
    </p:spTree>
    <p:extLst>
      <p:ext uri="{BB962C8B-B14F-4D97-AF65-F5344CB8AC3E}">
        <p14:creationId xmlns:p14="http://schemas.microsoft.com/office/powerpoint/2010/main" val="2257114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13</a:t>
            </a:fld>
            <a:endParaRPr lang="ru-RU"/>
          </a:p>
        </p:txBody>
      </p:sp>
    </p:spTree>
    <p:extLst>
      <p:ext uri="{BB962C8B-B14F-4D97-AF65-F5344CB8AC3E}">
        <p14:creationId xmlns:p14="http://schemas.microsoft.com/office/powerpoint/2010/main" val="3416874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AF781B07-CD34-437B-886C-B299E840069D}" type="slidenum">
              <a:rPr lang="ru-RU" smtClean="0"/>
              <a:t>3</a:t>
            </a:fld>
            <a:endParaRPr lang="ru-RU"/>
          </a:p>
        </p:txBody>
      </p:sp>
    </p:spTree>
    <p:extLst>
      <p:ext uri="{BB962C8B-B14F-4D97-AF65-F5344CB8AC3E}">
        <p14:creationId xmlns:p14="http://schemas.microsoft.com/office/powerpoint/2010/main" val="4056336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Улучшение наших ключевых показателей эффективности</a:t>
            </a:r>
          </a:p>
          <a:p>
            <a:r>
              <a:rPr lang="ru-RU" dirty="0"/>
              <a:t>1. Сокращение времени цикла</a:t>
            </a:r>
          </a:p>
          <a:p>
            <a:r>
              <a:rPr lang="ru-RU" dirty="0"/>
              <a:t>Устранение не добавляющих ценности действий и переделок</a:t>
            </a:r>
          </a:p>
          <a:p>
            <a:r>
              <a:rPr lang="ru-RU" dirty="0"/>
              <a:t>- Сократить количество изменений кода по причинам</a:t>
            </a:r>
          </a:p>
          <a:p>
            <a:r>
              <a:rPr lang="ru-RU" dirty="0"/>
              <a:t>- Улучшить инструменты автоматизации</a:t>
            </a:r>
          </a:p>
          <a:p>
            <a:r>
              <a:rPr lang="ru-RU" dirty="0"/>
              <a:t>- Контролировать качество ручного кодирования вычетов</a:t>
            </a:r>
          </a:p>
          <a:p>
            <a:endParaRPr lang="ru-RU" dirty="0"/>
          </a:p>
          <a:p>
            <a:r>
              <a:rPr lang="ru-RU" dirty="0"/>
              <a:t>2. Начать с деятельности, которую контролирует непосредственная команда</a:t>
            </a:r>
          </a:p>
        </p:txBody>
      </p:sp>
      <p:sp>
        <p:nvSpPr>
          <p:cNvPr id="4" name="Номер слайда 3"/>
          <p:cNvSpPr>
            <a:spLocks noGrp="1"/>
          </p:cNvSpPr>
          <p:nvPr>
            <p:ph type="sldNum" sz="quarter" idx="5"/>
          </p:nvPr>
        </p:nvSpPr>
        <p:spPr/>
        <p:txBody>
          <a:bodyPr/>
          <a:lstStyle/>
          <a:p>
            <a:fld id="{AF781B07-CD34-437B-886C-B299E840069D}" type="slidenum">
              <a:rPr lang="ru-RU" smtClean="0"/>
              <a:t>4</a:t>
            </a:fld>
            <a:endParaRPr lang="ru-RU"/>
          </a:p>
        </p:txBody>
      </p:sp>
    </p:spTree>
    <p:extLst>
      <p:ext uri="{BB962C8B-B14F-4D97-AF65-F5344CB8AC3E}">
        <p14:creationId xmlns:p14="http://schemas.microsoft.com/office/powerpoint/2010/main" val="3812823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Инновации. Поддержка</a:t>
            </a:r>
          </a:p>
        </p:txBody>
      </p:sp>
      <p:sp>
        <p:nvSpPr>
          <p:cNvPr id="4" name="Номер слайда 3"/>
          <p:cNvSpPr>
            <a:spLocks noGrp="1"/>
          </p:cNvSpPr>
          <p:nvPr>
            <p:ph type="sldNum" sz="quarter" idx="5"/>
          </p:nvPr>
        </p:nvSpPr>
        <p:spPr/>
        <p:txBody>
          <a:bodyPr/>
          <a:lstStyle/>
          <a:p>
            <a:fld id="{AF781B07-CD34-437B-886C-B299E840069D}" type="slidenum">
              <a:rPr lang="ru-RU" smtClean="0"/>
              <a:t>6</a:t>
            </a:fld>
            <a:endParaRPr lang="ru-RU"/>
          </a:p>
        </p:txBody>
      </p:sp>
    </p:spTree>
    <p:extLst>
      <p:ext uri="{BB962C8B-B14F-4D97-AF65-F5344CB8AC3E}">
        <p14:creationId xmlns:p14="http://schemas.microsoft.com/office/powerpoint/2010/main" val="26558395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7</a:t>
            </a:fld>
            <a:endParaRPr lang="ru-RU"/>
          </a:p>
        </p:txBody>
      </p:sp>
    </p:spTree>
    <p:extLst>
      <p:ext uri="{BB962C8B-B14F-4D97-AF65-F5344CB8AC3E}">
        <p14:creationId xmlns:p14="http://schemas.microsoft.com/office/powerpoint/2010/main" val="639894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8</a:t>
            </a:fld>
            <a:endParaRPr lang="ru-RU"/>
          </a:p>
        </p:txBody>
      </p:sp>
    </p:spTree>
    <p:extLst>
      <p:ext uri="{BB962C8B-B14F-4D97-AF65-F5344CB8AC3E}">
        <p14:creationId xmlns:p14="http://schemas.microsoft.com/office/powerpoint/2010/main" val="3650400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AF781B07-CD34-437B-886C-B299E840069D}" type="slidenum">
              <a:rPr lang="ru-RU" smtClean="0"/>
              <a:t>9</a:t>
            </a:fld>
            <a:endParaRPr lang="ru-RU"/>
          </a:p>
        </p:txBody>
      </p:sp>
    </p:spTree>
    <p:extLst>
      <p:ext uri="{BB962C8B-B14F-4D97-AF65-F5344CB8AC3E}">
        <p14:creationId xmlns:p14="http://schemas.microsoft.com/office/powerpoint/2010/main" val="36701283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Узнайте, как </a:t>
            </a:r>
            <a:r>
              <a:rPr lang="en-US" dirty="0">
                <a:latin typeface="Bahnschrift Light Condensed" panose="020B0502040204020203" pitchFamily="34" charset="0"/>
              </a:rPr>
              <a:t>PricewaterhouseCoopers</a:t>
            </a:r>
            <a:r>
              <a:rPr lang="ru-RU" dirty="0"/>
              <a:t> использует </a:t>
            </a:r>
            <a:r>
              <a:rPr lang="ru-RU" dirty="0" err="1"/>
              <a:t>Celonis</a:t>
            </a:r>
            <a:r>
              <a:rPr lang="ru-RU" dirty="0"/>
              <a:t> в сценариях после слияния компаний, чтобы помочь своим клиентам проанализировать бизнес, которым они теперь владеют, и помочь в интеграции систем и процессов. Узнайте от </a:t>
            </a:r>
            <a:r>
              <a:rPr lang="ru-RU" dirty="0" err="1"/>
              <a:t>Коннора</a:t>
            </a:r>
            <a:r>
              <a:rPr lang="ru-RU" dirty="0"/>
              <a:t> </a:t>
            </a:r>
            <a:r>
              <a:rPr lang="ru-RU" dirty="0" err="1"/>
              <a:t>Дикса</a:t>
            </a:r>
            <a:r>
              <a:rPr lang="ru-RU" dirty="0"/>
              <a:t>, старшего менеджера отдела данных и аналитики сделок в PwC, о том, как СЭМ помогает их клиентам добиться стандартизации, экономии затрат и глубокого понимания систем/процессов, что приводит к ускорению времени получения выгоды.</a:t>
            </a:r>
          </a:p>
        </p:txBody>
      </p:sp>
      <p:sp>
        <p:nvSpPr>
          <p:cNvPr id="4" name="Номер слайда 3"/>
          <p:cNvSpPr>
            <a:spLocks noGrp="1"/>
          </p:cNvSpPr>
          <p:nvPr>
            <p:ph type="sldNum" sz="quarter" idx="5"/>
          </p:nvPr>
        </p:nvSpPr>
        <p:spPr/>
        <p:txBody>
          <a:bodyPr/>
          <a:lstStyle/>
          <a:p>
            <a:fld id="{AF781B07-CD34-437B-886C-B299E840069D}" type="slidenum">
              <a:rPr lang="ru-RU" smtClean="0"/>
              <a:t>10</a:t>
            </a:fld>
            <a:endParaRPr lang="ru-RU"/>
          </a:p>
        </p:txBody>
      </p:sp>
    </p:spTree>
    <p:extLst>
      <p:ext uri="{BB962C8B-B14F-4D97-AF65-F5344CB8AC3E}">
        <p14:creationId xmlns:p14="http://schemas.microsoft.com/office/powerpoint/2010/main" val="1037864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Во всех отраслях промышленности растет стремление приступить к процессу или цифровой трансформации для достижения целей сокращения затрат, обеспечения устойчивости, привлечения клиентов или роста. Однако многие организации не готовы использовать весь потенциал своих преобразований. Настройтесь на эту увлекательную сессию, чтобы узнать, как объединить передовые возможности </a:t>
            </a:r>
            <a:r>
              <a:rPr lang="ru-RU" dirty="0" err="1"/>
              <a:t>Celonis</a:t>
            </a:r>
            <a:r>
              <a:rPr lang="ru-RU" dirty="0"/>
              <a:t> и Центра бионики процессов компании Deloitte, чтобы радикально изменить способ создания ценности с помощью трех основных компонентов: Связь. Инновация. Поддерживать.</a:t>
            </a:r>
          </a:p>
        </p:txBody>
      </p:sp>
      <p:sp>
        <p:nvSpPr>
          <p:cNvPr id="4" name="Номер слайда 3"/>
          <p:cNvSpPr>
            <a:spLocks noGrp="1"/>
          </p:cNvSpPr>
          <p:nvPr>
            <p:ph type="sldNum" sz="quarter" idx="5"/>
          </p:nvPr>
        </p:nvSpPr>
        <p:spPr/>
        <p:txBody>
          <a:bodyPr/>
          <a:lstStyle/>
          <a:p>
            <a:fld id="{AF781B07-CD34-437B-886C-B299E840069D}" type="slidenum">
              <a:rPr lang="ru-RU" smtClean="0"/>
              <a:t>11</a:t>
            </a:fld>
            <a:endParaRPr lang="ru-RU"/>
          </a:p>
        </p:txBody>
      </p:sp>
    </p:spTree>
    <p:extLst>
      <p:ext uri="{BB962C8B-B14F-4D97-AF65-F5344CB8AC3E}">
        <p14:creationId xmlns:p14="http://schemas.microsoft.com/office/powerpoint/2010/main" val="3776682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B55A1E6-D9AB-4CF4-A27E-483F2CEA3819}"/>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D15FF39D-57CE-423E-B3FB-0445FF4833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33894240-6E34-4789-820F-CE6C5D415CA7}"/>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5" name="Нижний колонтитул 4">
            <a:extLst>
              <a:ext uri="{FF2B5EF4-FFF2-40B4-BE49-F238E27FC236}">
                <a16:creationId xmlns:a16="http://schemas.microsoft.com/office/drawing/2014/main" id="{2FC0EE3D-0523-4AB1-BE56-B0A9FF27F0E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0F10FD4-D90D-4888-A68D-84D76B0660E2}"/>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1730397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7DE8CBB-68D7-456F-AAB3-E67064D4F02F}"/>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4EC9830A-A877-4BF0-85B6-280AAF26EB51}"/>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D4D18476-F098-4A46-AA87-9BF212577668}"/>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5" name="Нижний колонтитул 4">
            <a:extLst>
              <a:ext uri="{FF2B5EF4-FFF2-40B4-BE49-F238E27FC236}">
                <a16:creationId xmlns:a16="http://schemas.microsoft.com/office/drawing/2014/main" id="{3740E7E8-B3C2-40F7-BD00-05C0D1C94B7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5137217-6203-4826-9864-E2B2DEF2BCEA}"/>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2431485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2A8F4A79-83BC-4776-A056-3880DB114F6C}"/>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7E7A7347-CB04-4507-B4D8-38B8B2D0C44C}"/>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AC876FDA-69BC-47F4-BDB5-72E1FDFB6F22}"/>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5" name="Нижний колонтитул 4">
            <a:extLst>
              <a:ext uri="{FF2B5EF4-FFF2-40B4-BE49-F238E27FC236}">
                <a16:creationId xmlns:a16="http://schemas.microsoft.com/office/drawing/2014/main" id="{9AF52CB8-BF26-4033-8E80-C522D3207E7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7BDFE21A-580A-4945-8CC1-C202E6D3A09F}"/>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15501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2217979-A129-4438-8C04-939A819C3BB9}"/>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5B7CB3DF-BA01-4760-9763-CD4712EB4637}"/>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A28307B-8DD2-4B4A-91FD-A7EA7C485873}"/>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5" name="Нижний колонтитул 4">
            <a:extLst>
              <a:ext uri="{FF2B5EF4-FFF2-40B4-BE49-F238E27FC236}">
                <a16:creationId xmlns:a16="http://schemas.microsoft.com/office/drawing/2014/main" id="{19DECB8D-43F0-499C-A457-80378A70DAC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6C7ED588-914C-449E-863D-F6891A1F0BB8}"/>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3106253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058F8BB-C6F6-49F2-9886-D4D4CB34B316}"/>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BA3DA52E-F911-4BEE-BD18-826B8FDA9A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C7D3D340-E9B6-4DEA-8FAD-527AA1DD7E2B}"/>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5" name="Нижний колонтитул 4">
            <a:extLst>
              <a:ext uri="{FF2B5EF4-FFF2-40B4-BE49-F238E27FC236}">
                <a16:creationId xmlns:a16="http://schemas.microsoft.com/office/drawing/2014/main" id="{639EB1B1-D796-4BDE-BC94-B7288DB34E3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807434A-36A8-426E-8E52-E7AC627F7851}"/>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40754724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7CF946B-35CE-4F1B-9D31-6186D444E11D}"/>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271FA616-E570-4D53-A00B-CFFC852FD11D}"/>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8FCF505A-8F1E-467D-A387-850EB368CE9B}"/>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F5B29563-6EED-48A2-B8DC-70510BDADFC0}"/>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6" name="Нижний колонтитул 5">
            <a:extLst>
              <a:ext uri="{FF2B5EF4-FFF2-40B4-BE49-F238E27FC236}">
                <a16:creationId xmlns:a16="http://schemas.microsoft.com/office/drawing/2014/main" id="{264B44DA-4338-418C-AD06-A968A51642FD}"/>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8DDC13EF-7FF6-41CC-BF99-B1BFD4D7E5EB}"/>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2722787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50B3B12-E32B-413E-A0D9-33268003FCFC}"/>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1F83F971-1CEA-4564-A149-09F2CAE411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2329C07B-B884-4D07-8AD4-53E8FFFD48C8}"/>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C2215EED-2C5B-4B60-8857-600BCF9D3B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3E44D738-AF93-49E0-B215-C76836769C3E}"/>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CE6AB561-E14B-4436-A63C-6E873BA25C15}"/>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8" name="Нижний колонтитул 7">
            <a:extLst>
              <a:ext uri="{FF2B5EF4-FFF2-40B4-BE49-F238E27FC236}">
                <a16:creationId xmlns:a16="http://schemas.microsoft.com/office/drawing/2014/main" id="{188ADE50-40E1-4F74-844E-5BC2A844B35A}"/>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446B8BC4-D6AD-486E-9350-6CB167310CE8}"/>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2393354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1CB46E6-981E-45B1-AD2C-B996F4B93FBC}"/>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4FF1DEF7-00EB-4F59-BF58-5BBA40E6D876}"/>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4" name="Нижний колонтитул 3">
            <a:extLst>
              <a:ext uri="{FF2B5EF4-FFF2-40B4-BE49-F238E27FC236}">
                <a16:creationId xmlns:a16="http://schemas.microsoft.com/office/drawing/2014/main" id="{EF8B554E-A3AB-4E6F-BAF6-CC8BBDB4015A}"/>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A4D75AEB-6ABC-4F74-98C9-B996356A0370}"/>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3171216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D09DB505-574F-4804-944C-4E7BA275999C}"/>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3" name="Нижний колонтитул 2">
            <a:extLst>
              <a:ext uri="{FF2B5EF4-FFF2-40B4-BE49-F238E27FC236}">
                <a16:creationId xmlns:a16="http://schemas.microsoft.com/office/drawing/2014/main" id="{172A582D-A726-404D-9C7F-73B6114008F9}"/>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0C432057-16BE-4C83-ADD3-DB7AABED278F}"/>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42735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7C978A-039B-46B4-B4C8-5F725E345625}"/>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837EF7E0-257A-4134-B075-CEF62C1B73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A9495389-929A-40A9-A9F5-9B1A320A72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54D17633-1C80-4F5F-A9E5-34217A9A5C35}"/>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6" name="Нижний колонтитул 5">
            <a:extLst>
              <a:ext uri="{FF2B5EF4-FFF2-40B4-BE49-F238E27FC236}">
                <a16:creationId xmlns:a16="http://schemas.microsoft.com/office/drawing/2014/main" id="{8DB03B87-4AEC-4E22-85A9-512EF52FF210}"/>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06B611A-29A3-4957-AE41-CE928C644D15}"/>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625574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0E15BC5-A337-4BC5-8B41-4EE435EEDB8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EDE5B50C-DA50-483E-9FDE-6C8A718039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553FEA42-188C-47EA-A3BA-EAEEE056E8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4F7C1078-5C6F-4A10-8D27-CFE4610323B1}"/>
              </a:ext>
            </a:extLst>
          </p:cNvPr>
          <p:cNvSpPr>
            <a:spLocks noGrp="1"/>
          </p:cNvSpPr>
          <p:nvPr>
            <p:ph type="dt" sz="half" idx="10"/>
          </p:nvPr>
        </p:nvSpPr>
        <p:spPr/>
        <p:txBody>
          <a:bodyPr/>
          <a:lstStyle/>
          <a:p>
            <a:fld id="{B900EEDE-820C-410B-B5B2-F80DC815022F}" type="datetimeFigureOut">
              <a:rPr lang="ru-RU" smtClean="0"/>
              <a:t>09.11.2021</a:t>
            </a:fld>
            <a:endParaRPr lang="ru-RU"/>
          </a:p>
        </p:txBody>
      </p:sp>
      <p:sp>
        <p:nvSpPr>
          <p:cNvPr id="6" name="Нижний колонтитул 5">
            <a:extLst>
              <a:ext uri="{FF2B5EF4-FFF2-40B4-BE49-F238E27FC236}">
                <a16:creationId xmlns:a16="http://schemas.microsoft.com/office/drawing/2014/main" id="{C5670667-4CBF-4686-BB24-6E16A30CEBA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36FBBCFC-0694-4FA0-9F8D-23BB0D327B4C}"/>
              </a:ext>
            </a:extLst>
          </p:cNvPr>
          <p:cNvSpPr>
            <a:spLocks noGrp="1"/>
          </p:cNvSpPr>
          <p:nvPr>
            <p:ph type="sldNum" sz="quarter" idx="12"/>
          </p:nvPr>
        </p:nvSpPr>
        <p:spPr/>
        <p:txBody>
          <a:bodyPr/>
          <a:lstStyle/>
          <a:p>
            <a:fld id="{5984EFA4-F18F-464C-A536-986FB3BA17BE}" type="slidenum">
              <a:rPr lang="ru-RU" smtClean="0"/>
              <a:t>‹#›</a:t>
            </a:fld>
            <a:endParaRPr lang="ru-RU"/>
          </a:p>
        </p:txBody>
      </p:sp>
    </p:spTree>
    <p:extLst>
      <p:ext uri="{BB962C8B-B14F-4D97-AF65-F5344CB8AC3E}">
        <p14:creationId xmlns:p14="http://schemas.microsoft.com/office/powerpoint/2010/main" val="18913541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ED048CA-F511-4431-9475-8F3CC41F65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B2A51417-566B-4520-B7B6-8DC93BCC3F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ABB2244D-0604-46C3-8260-C4C51B3EDE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00EEDE-820C-410B-B5B2-F80DC815022F}" type="datetimeFigureOut">
              <a:rPr lang="ru-RU" smtClean="0"/>
              <a:t>09.11.2021</a:t>
            </a:fld>
            <a:endParaRPr lang="ru-RU"/>
          </a:p>
        </p:txBody>
      </p:sp>
      <p:sp>
        <p:nvSpPr>
          <p:cNvPr id="5" name="Нижний колонтитул 4">
            <a:extLst>
              <a:ext uri="{FF2B5EF4-FFF2-40B4-BE49-F238E27FC236}">
                <a16:creationId xmlns:a16="http://schemas.microsoft.com/office/drawing/2014/main" id="{3EB9ADCE-921F-4AD9-8A91-3007AF0663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4DD87880-3687-4CFC-AA68-61A4B63963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84EFA4-F18F-464C-A536-986FB3BA17BE}" type="slidenum">
              <a:rPr lang="ru-RU" smtClean="0"/>
              <a:t>‹#›</a:t>
            </a:fld>
            <a:endParaRPr lang="ru-RU"/>
          </a:p>
        </p:txBody>
      </p:sp>
    </p:spTree>
    <p:extLst>
      <p:ext uri="{BB962C8B-B14F-4D97-AF65-F5344CB8AC3E}">
        <p14:creationId xmlns:p14="http://schemas.microsoft.com/office/powerpoint/2010/main" val="36185539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15C1FEA-23D6-49FA-AE0B-DB0B3EB80C11}"/>
              </a:ext>
            </a:extLst>
          </p:cNvPr>
          <p:cNvSpPr>
            <a:spLocks noGrp="1"/>
          </p:cNvSpPr>
          <p:nvPr>
            <p:ph type="ctrTitle"/>
          </p:nvPr>
        </p:nvSpPr>
        <p:spPr>
          <a:xfrm>
            <a:off x="1524000" y="2235200"/>
            <a:ext cx="9144000" cy="2387600"/>
          </a:xfrm>
        </p:spPr>
        <p:txBody>
          <a:bodyPr>
            <a:normAutofit fontScale="90000"/>
          </a:bodyPr>
          <a:lstStyle/>
          <a:p>
            <a:r>
              <a:rPr lang="ru-RU" dirty="0">
                <a:latin typeface="Bahnschrift Light Condensed" panose="020B0502040204020203" pitchFamily="34" charset="0"/>
              </a:rPr>
              <a:t>Обзор конференции </a:t>
            </a:r>
            <a:br>
              <a:rPr lang="ru-RU" dirty="0">
                <a:latin typeface="Bahnschrift Light Condensed" panose="020B0502040204020203" pitchFamily="34" charset="0"/>
              </a:rPr>
            </a:br>
            <a:r>
              <a:rPr lang="en-US" dirty="0" err="1">
                <a:latin typeface="Bahnschrift Light Condensed" panose="020B0502040204020203" pitchFamily="34" charset="0"/>
              </a:rPr>
              <a:t>Celonis</a:t>
            </a:r>
            <a:r>
              <a:rPr lang="en-US" dirty="0">
                <a:latin typeface="Bahnschrift Light Condensed" panose="020B0502040204020203" pitchFamily="34" charset="0"/>
              </a:rPr>
              <a:t> World Tour 2021</a:t>
            </a:r>
            <a:br>
              <a:rPr lang="en-US" dirty="0">
                <a:latin typeface="Bahnschrift Light Condensed" panose="020B0502040204020203" pitchFamily="34" charset="0"/>
              </a:rPr>
            </a:br>
            <a:r>
              <a:rPr lang="ru-RU" dirty="0">
                <a:latin typeface="Bahnschrift Light Condensed" panose="020B0502040204020203" pitchFamily="34" charset="0"/>
              </a:rPr>
              <a:t>Часть 2</a:t>
            </a:r>
          </a:p>
        </p:txBody>
      </p:sp>
    </p:spTree>
    <p:extLst>
      <p:ext uri="{BB962C8B-B14F-4D97-AF65-F5344CB8AC3E}">
        <p14:creationId xmlns:p14="http://schemas.microsoft.com/office/powerpoint/2010/main" val="331240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EDB11EC-EC07-4D80-89F0-00FD2A5C7E22}"/>
              </a:ext>
            </a:extLst>
          </p:cNvPr>
          <p:cNvSpPr>
            <a:spLocks noGrp="1"/>
          </p:cNvSpPr>
          <p:nvPr>
            <p:ph type="title"/>
          </p:nvPr>
        </p:nvSpPr>
        <p:spPr>
          <a:xfrm>
            <a:off x="838200" y="418902"/>
            <a:ext cx="10515600" cy="479030"/>
          </a:xfrm>
        </p:spPr>
        <p:txBody>
          <a:bodyPr>
            <a:normAutofit fontScale="90000"/>
          </a:bodyPr>
          <a:lstStyle/>
          <a:p>
            <a:pPr algn="ctr"/>
            <a:r>
              <a:rPr lang="en-US" dirty="0">
                <a:latin typeface="Bahnschrift Light Condensed" panose="020B0502040204020203" pitchFamily="34" charset="0"/>
              </a:rPr>
              <a:t>PricewaterhouseCoopers</a:t>
            </a:r>
            <a:endParaRPr lang="ru-RU" dirty="0">
              <a:latin typeface="Bahnschrift Light Condensed" panose="020B0502040204020203" pitchFamily="34" charset="0"/>
            </a:endParaRPr>
          </a:p>
        </p:txBody>
      </p:sp>
      <p:sp>
        <p:nvSpPr>
          <p:cNvPr id="3" name="Объект 2">
            <a:extLst>
              <a:ext uri="{FF2B5EF4-FFF2-40B4-BE49-F238E27FC236}">
                <a16:creationId xmlns:a16="http://schemas.microsoft.com/office/drawing/2014/main" id="{BCDC1C1E-4A31-49F7-90CE-B7690D53C153}"/>
              </a:ext>
            </a:extLst>
          </p:cNvPr>
          <p:cNvSpPr>
            <a:spLocks noGrp="1"/>
          </p:cNvSpPr>
          <p:nvPr>
            <p:ph idx="1"/>
          </p:nvPr>
        </p:nvSpPr>
        <p:spPr>
          <a:xfrm>
            <a:off x="838200" y="5385099"/>
            <a:ext cx="10515600" cy="1235847"/>
          </a:xfrm>
        </p:spPr>
        <p:txBody>
          <a:bodyPr>
            <a:normAutofit/>
          </a:bodyPr>
          <a:lstStyle/>
          <a:p>
            <a:pPr marL="0" indent="0" algn="r">
              <a:buNone/>
            </a:pPr>
            <a:r>
              <a:rPr lang="en-US" sz="1800" dirty="0">
                <a:latin typeface="Bahnschrift SemiBold" panose="020B0502040204020203" pitchFamily="34" charset="0"/>
              </a:rPr>
              <a:t>PwC</a:t>
            </a:r>
            <a:r>
              <a:rPr lang="ru-RU" sz="1800" dirty="0">
                <a:latin typeface="Bahnschrift Light Condensed" panose="020B0502040204020203" pitchFamily="34" charset="0"/>
              </a:rPr>
              <a:t> — это крупнейшая в мире международная сеть компаний, предлагающих</a:t>
            </a:r>
            <a:r>
              <a:rPr lang="en-US" sz="1800" dirty="0">
                <a:latin typeface="Bahnschrift Light Condensed" panose="020B0502040204020203" pitchFamily="34" charset="0"/>
              </a:rPr>
              <a:t> </a:t>
            </a:r>
            <a:r>
              <a:rPr lang="ru-RU" sz="1800" dirty="0">
                <a:latin typeface="Bahnschrift Light Condensed" panose="020B0502040204020203" pitchFamily="34" charset="0"/>
              </a:rPr>
              <a:t>услуги в области консалтинга и аудита. </a:t>
            </a:r>
            <a:br>
              <a:rPr lang="ru-RU" sz="1800" dirty="0">
                <a:latin typeface="Bahnschrift Light Condensed" panose="020B0502040204020203" pitchFamily="34" charset="0"/>
              </a:rPr>
            </a:br>
            <a:r>
              <a:rPr lang="ru-RU" sz="1800" dirty="0">
                <a:latin typeface="Bahnschrift Light Condensed" panose="020B0502040204020203" pitchFamily="34" charset="0"/>
              </a:rPr>
              <a:t>Под «PricewaterhouseCoopers» понимаются компании, входящие в глобальную сеть компаний PricewaterhouseCoopers International</a:t>
            </a:r>
            <a:r>
              <a:rPr lang="en-US" sz="1800" dirty="0">
                <a:latin typeface="Bahnschrift Light Condensed" panose="020B0502040204020203" pitchFamily="34" charset="0"/>
              </a:rPr>
              <a:t> </a:t>
            </a:r>
            <a:r>
              <a:rPr lang="ru-RU" sz="1800" dirty="0">
                <a:latin typeface="Bahnschrift Light Condensed" panose="020B0502040204020203" pitchFamily="34" charset="0"/>
              </a:rPr>
              <a:t>Limited</a:t>
            </a:r>
          </a:p>
          <a:p>
            <a:pPr marL="0" indent="0" algn="r">
              <a:buNone/>
            </a:pPr>
            <a:endParaRPr lang="ru-RU" sz="1800" dirty="0">
              <a:latin typeface="Bahnschrift Light Condensed" panose="020B0502040204020203" pitchFamily="34" charset="0"/>
            </a:endParaRPr>
          </a:p>
          <a:p>
            <a:pPr marL="0" indent="0" algn="r">
              <a:buNone/>
            </a:pPr>
            <a:endParaRPr lang="ru-RU" dirty="0">
              <a:latin typeface="Bahnschrift Light Condensed" panose="020B0502040204020203" pitchFamily="34" charset="0"/>
            </a:endParaRPr>
          </a:p>
        </p:txBody>
      </p:sp>
      <p:pic>
        <p:nvPicPr>
          <p:cNvPr id="5122" name="Picture 2" descr="PricewaterhouseCoopers — Центр развития карьеры (Санкт-Петербург) —  Национальный исследовательский университет «Высшая школа экономики»">
            <a:extLst>
              <a:ext uri="{FF2B5EF4-FFF2-40B4-BE49-F238E27FC236}">
                <a16:creationId xmlns:a16="http://schemas.microsoft.com/office/drawing/2014/main" id="{6A9DB47C-B7D9-4BFE-A3D7-E56FECD219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90329" y="12368"/>
            <a:ext cx="1701671" cy="88556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980016B3-1D24-4141-98D2-E58BCF41B7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201406"/>
            <a:ext cx="5486400" cy="3667788"/>
          </a:xfrm>
          <a:prstGeom prst="roundRect">
            <a:avLst>
              <a:gd name="adj" fmla="val 8594"/>
            </a:avLst>
          </a:prstGeom>
          <a:solidFill>
            <a:srgbClr val="FFFFFF">
              <a:shade val="85000"/>
            </a:srgbClr>
          </a:solidFill>
          <a:ln>
            <a:noFill/>
          </a:ln>
          <a:effectLst/>
        </p:spPr>
      </p:pic>
      <p:pic>
        <p:nvPicPr>
          <p:cNvPr id="1028" name="Picture 4">
            <a:extLst>
              <a:ext uri="{FF2B5EF4-FFF2-40B4-BE49-F238E27FC236}">
                <a16:creationId xmlns:a16="http://schemas.microsoft.com/office/drawing/2014/main" id="{40F4AF36-3E44-4A63-939D-39900315C42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67401" y="1212157"/>
            <a:ext cx="5486399" cy="3657036"/>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3710626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D7B677CB-BE11-418B-ADDF-2259A73F52FF}"/>
              </a:ext>
            </a:extLst>
          </p:cNvPr>
          <p:cNvPicPr>
            <a:picLocks noChangeAspect="1"/>
          </p:cNvPicPr>
          <p:nvPr/>
        </p:nvPicPr>
        <p:blipFill>
          <a:blip r:embed="rId3"/>
          <a:stretch>
            <a:fillRect/>
          </a:stretch>
        </p:blipFill>
        <p:spPr>
          <a:xfrm>
            <a:off x="0" y="355945"/>
            <a:ext cx="12192000" cy="6489687"/>
          </a:xfrm>
          <a:prstGeom prst="rect">
            <a:avLst/>
          </a:prstGeom>
        </p:spPr>
      </p:pic>
      <p:pic>
        <p:nvPicPr>
          <p:cNvPr id="5122" name="Picture 2" descr="PricewaterhouseCoopers — Центр развития карьеры (Санкт-Петербург) —  Национальный исследовательский университет «Высшая школа экономики»">
            <a:extLst>
              <a:ext uri="{FF2B5EF4-FFF2-40B4-BE49-F238E27FC236}">
                <a16:creationId xmlns:a16="http://schemas.microsoft.com/office/drawing/2014/main" id="{6A9DB47C-B7D9-4BFE-A3D7-E56FECD219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90329" y="12368"/>
            <a:ext cx="1701671" cy="885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671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18C25132-E0FA-461E-9A96-8865F9FC1D0F}"/>
              </a:ext>
            </a:extLst>
          </p:cNvPr>
          <p:cNvPicPr>
            <a:picLocks noChangeAspect="1"/>
          </p:cNvPicPr>
          <p:nvPr/>
        </p:nvPicPr>
        <p:blipFill>
          <a:blip r:embed="rId3"/>
          <a:stretch>
            <a:fillRect/>
          </a:stretch>
        </p:blipFill>
        <p:spPr>
          <a:xfrm>
            <a:off x="0" y="35261"/>
            <a:ext cx="12192000" cy="6787478"/>
          </a:xfrm>
          <a:prstGeom prst="rect">
            <a:avLst/>
          </a:prstGeom>
        </p:spPr>
      </p:pic>
      <p:pic>
        <p:nvPicPr>
          <p:cNvPr id="5122" name="Picture 2" descr="PricewaterhouseCoopers — Центр развития карьеры (Санкт-Петербург) —  Национальный исследовательский университет «Высшая школа экономики»">
            <a:extLst>
              <a:ext uri="{FF2B5EF4-FFF2-40B4-BE49-F238E27FC236}">
                <a16:creationId xmlns:a16="http://schemas.microsoft.com/office/drawing/2014/main" id="{6A9DB47C-B7D9-4BFE-A3D7-E56FECD219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90329" y="12368"/>
            <a:ext cx="1701671" cy="885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79580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AAF6A1D7-605B-4A38-93D6-E121C1D79711}"/>
              </a:ext>
            </a:extLst>
          </p:cNvPr>
          <p:cNvPicPr>
            <a:picLocks noChangeAspect="1"/>
          </p:cNvPicPr>
          <p:nvPr/>
        </p:nvPicPr>
        <p:blipFill>
          <a:blip r:embed="rId3"/>
          <a:stretch>
            <a:fillRect/>
          </a:stretch>
        </p:blipFill>
        <p:spPr>
          <a:xfrm>
            <a:off x="0" y="115824"/>
            <a:ext cx="12192000" cy="6626352"/>
          </a:xfrm>
          <a:prstGeom prst="rect">
            <a:avLst/>
          </a:prstGeom>
        </p:spPr>
      </p:pic>
      <p:pic>
        <p:nvPicPr>
          <p:cNvPr id="5122" name="Picture 2" descr="PricewaterhouseCoopers — Центр развития карьеры (Санкт-Петербург) —  Национальный исследовательский университет «Высшая школа экономики»">
            <a:extLst>
              <a:ext uri="{FF2B5EF4-FFF2-40B4-BE49-F238E27FC236}">
                <a16:creationId xmlns:a16="http://schemas.microsoft.com/office/drawing/2014/main" id="{6A9DB47C-B7D9-4BFE-A3D7-E56FECD219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90329" y="12368"/>
            <a:ext cx="1701671" cy="885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3718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BCDC1C1E-4A31-49F7-90CE-B7690D53C153}"/>
              </a:ext>
            </a:extLst>
          </p:cNvPr>
          <p:cNvSpPr>
            <a:spLocks noGrp="1"/>
          </p:cNvSpPr>
          <p:nvPr>
            <p:ph idx="1"/>
          </p:nvPr>
        </p:nvSpPr>
        <p:spPr>
          <a:xfrm>
            <a:off x="838200" y="5385099"/>
            <a:ext cx="10515600" cy="1235847"/>
          </a:xfrm>
        </p:spPr>
        <p:txBody>
          <a:bodyPr>
            <a:normAutofit/>
          </a:bodyPr>
          <a:lstStyle/>
          <a:p>
            <a:pPr marL="0" indent="0" algn="r">
              <a:buNone/>
            </a:pPr>
            <a:r>
              <a:rPr lang="ru-RU" sz="1800" dirty="0">
                <a:latin typeface="Bahnschrift SemiBold" panose="020B0502040204020203" pitchFamily="34" charset="0"/>
              </a:rPr>
              <a:t>Mars</a:t>
            </a:r>
            <a:r>
              <a:rPr lang="en-US" sz="1800" dirty="0">
                <a:latin typeface="Bahnschrift SemiBold" panose="020B0502040204020203" pitchFamily="34" charset="0"/>
              </a:rPr>
              <a:t> Global Services</a:t>
            </a:r>
            <a:r>
              <a:rPr lang="ru-RU" sz="1800" dirty="0">
                <a:latin typeface="Bahnschrift Light Condensed" panose="020B0502040204020203" pitchFamily="34" charset="0"/>
              </a:rPr>
              <a:t> — американская компания, производитель пищевых продуктов длительного хранения, наиболее известная по шоколадным батончикам, также производит корма для домашних животных, жевательную резинку, напитки, еду быстрого приготовления, консервированные соусы. Основные торговые марки — Mars, Snickers, </a:t>
            </a:r>
            <a:r>
              <a:rPr lang="ru-RU" sz="1800" dirty="0" err="1">
                <a:latin typeface="Bahnschrift Light Condensed" panose="020B0502040204020203" pitchFamily="34" charset="0"/>
              </a:rPr>
              <a:t>Milky</a:t>
            </a:r>
            <a:r>
              <a:rPr lang="ru-RU" sz="1800" dirty="0">
                <a:latin typeface="Bahnschrift Light Condensed" panose="020B0502040204020203" pitchFamily="34" charset="0"/>
              </a:rPr>
              <a:t> Way, Twix, Bounty, </a:t>
            </a:r>
            <a:r>
              <a:rPr lang="ru-RU" sz="1800" dirty="0" err="1">
                <a:latin typeface="Bahnschrift Light Condensed" panose="020B0502040204020203" pitchFamily="34" charset="0"/>
              </a:rPr>
              <a:t>M&amp;M’s</a:t>
            </a:r>
            <a:r>
              <a:rPr lang="ru-RU" sz="1800" dirty="0">
                <a:latin typeface="Bahnschrift Light Condensed" panose="020B0502040204020203" pitchFamily="34" charset="0"/>
              </a:rPr>
              <a:t>,</a:t>
            </a:r>
            <a:endParaRPr lang="ru-RU" dirty="0">
              <a:latin typeface="Bahnschrift Light Condensed" panose="020B0502040204020203" pitchFamily="34" charset="0"/>
            </a:endParaRPr>
          </a:p>
        </p:txBody>
      </p:sp>
      <p:pic>
        <p:nvPicPr>
          <p:cNvPr id="1028" name="Picture 4">
            <a:extLst>
              <a:ext uri="{FF2B5EF4-FFF2-40B4-BE49-F238E27FC236}">
                <a16:creationId xmlns:a16="http://schemas.microsoft.com/office/drawing/2014/main" id="{0AFDC514-F0DA-43C5-AB87-66C96BF5C9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09976" y="179387"/>
            <a:ext cx="1487648" cy="47903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0313B292-85FC-44DD-AFBA-0C6CDE905E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21117" y="1191225"/>
            <a:ext cx="6832683" cy="3846805"/>
          </a:xfrm>
          <a:prstGeom prst="roundRect">
            <a:avLst>
              <a:gd name="adj" fmla="val 8594"/>
            </a:avLst>
          </a:prstGeom>
          <a:solidFill>
            <a:srgbClr val="FFFFFF">
              <a:shade val="85000"/>
            </a:srgbClr>
          </a:solidFill>
          <a:ln>
            <a:noFill/>
          </a:ln>
          <a:effectLst/>
        </p:spPr>
      </p:pic>
      <p:pic>
        <p:nvPicPr>
          <p:cNvPr id="1030" name="Picture 6">
            <a:extLst>
              <a:ext uri="{FF2B5EF4-FFF2-40B4-BE49-F238E27FC236}">
                <a16:creationId xmlns:a16="http://schemas.microsoft.com/office/drawing/2014/main" id="{C47B9A01-37A8-4054-9FC9-1644F7C9FA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9261" y="1191224"/>
            <a:ext cx="6154889" cy="3846806"/>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15469928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43421EDF-BCDD-46EC-B386-52A304BDF88B}"/>
              </a:ext>
            </a:extLst>
          </p:cNvPr>
          <p:cNvPicPr>
            <a:picLocks noChangeAspect="1"/>
          </p:cNvPicPr>
          <p:nvPr/>
        </p:nvPicPr>
        <p:blipFill>
          <a:blip r:embed="rId3"/>
          <a:stretch>
            <a:fillRect/>
          </a:stretch>
        </p:blipFill>
        <p:spPr>
          <a:xfrm>
            <a:off x="0" y="790936"/>
            <a:ext cx="12192000" cy="6067064"/>
          </a:xfrm>
          <a:prstGeom prst="rect">
            <a:avLst/>
          </a:prstGeom>
        </p:spPr>
      </p:pic>
      <p:pic>
        <p:nvPicPr>
          <p:cNvPr id="7" name="Picture 4">
            <a:extLst>
              <a:ext uri="{FF2B5EF4-FFF2-40B4-BE49-F238E27FC236}">
                <a16:creationId xmlns:a16="http://schemas.microsoft.com/office/drawing/2014/main" id="{52AE5E7C-8B47-4307-9894-6C38879119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09976" y="179387"/>
            <a:ext cx="1487648" cy="479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4763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47CCDBD-E402-42FB-8EC7-4825A13F34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09976" y="179387"/>
            <a:ext cx="1487648" cy="479030"/>
          </a:xfrm>
          <a:prstGeom prst="rect">
            <a:avLst/>
          </a:prstGeom>
          <a:noFill/>
          <a:extLst>
            <a:ext uri="{909E8E84-426E-40DD-AFC4-6F175D3DCCD1}">
              <a14:hiddenFill xmlns:a14="http://schemas.microsoft.com/office/drawing/2010/main">
                <a:solidFill>
                  <a:srgbClr val="FFFFFF"/>
                </a:solidFill>
              </a14:hiddenFill>
            </a:ext>
          </a:extLst>
        </p:spPr>
      </p:pic>
      <p:pic>
        <p:nvPicPr>
          <p:cNvPr id="9" name="Рисунок 8">
            <a:extLst>
              <a:ext uri="{FF2B5EF4-FFF2-40B4-BE49-F238E27FC236}">
                <a16:creationId xmlns:a16="http://schemas.microsoft.com/office/drawing/2014/main" id="{63C3B53B-6E86-459F-A2A9-7EE89C072E70}"/>
              </a:ext>
            </a:extLst>
          </p:cNvPr>
          <p:cNvPicPr>
            <a:picLocks noChangeAspect="1"/>
          </p:cNvPicPr>
          <p:nvPr/>
        </p:nvPicPr>
        <p:blipFill>
          <a:blip r:embed="rId4"/>
          <a:stretch>
            <a:fillRect/>
          </a:stretch>
        </p:blipFill>
        <p:spPr>
          <a:xfrm>
            <a:off x="0" y="818249"/>
            <a:ext cx="12192000" cy="6047136"/>
          </a:xfrm>
          <a:prstGeom prst="rect">
            <a:avLst/>
          </a:prstGeom>
        </p:spPr>
      </p:pic>
    </p:spTree>
    <p:extLst>
      <p:ext uri="{BB962C8B-B14F-4D97-AF65-F5344CB8AC3E}">
        <p14:creationId xmlns:p14="http://schemas.microsoft.com/office/powerpoint/2010/main" val="458530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D9E6CB45-FF60-492A-9CAE-FEE6FE8CABDC}"/>
              </a:ext>
            </a:extLst>
          </p:cNvPr>
          <p:cNvPicPr>
            <a:picLocks noChangeAspect="1"/>
          </p:cNvPicPr>
          <p:nvPr/>
        </p:nvPicPr>
        <p:blipFill>
          <a:blip r:embed="rId2"/>
          <a:stretch>
            <a:fillRect/>
          </a:stretch>
        </p:blipFill>
        <p:spPr>
          <a:xfrm>
            <a:off x="0" y="353121"/>
            <a:ext cx="12192000" cy="6504879"/>
          </a:xfrm>
          <a:prstGeom prst="rect">
            <a:avLst/>
          </a:prstGeom>
        </p:spPr>
      </p:pic>
      <p:pic>
        <p:nvPicPr>
          <p:cNvPr id="5" name="Picture 4">
            <a:extLst>
              <a:ext uri="{FF2B5EF4-FFF2-40B4-BE49-F238E27FC236}">
                <a16:creationId xmlns:a16="http://schemas.microsoft.com/office/drawing/2014/main" id="{547CCDBD-E402-42FB-8EC7-4825A13F34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09976" y="179387"/>
            <a:ext cx="1487648" cy="479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8890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CD92E6AF-1DAF-4764-BD4A-325E88A770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5732" y="1006543"/>
            <a:ext cx="5698067" cy="4299401"/>
          </a:xfrm>
          <a:prstGeom prst="roundRect">
            <a:avLst>
              <a:gd name="adj" fmla="val 8594"/>
            </a:avLst>
          </a:prstGeom>
          <a:solidFill>
            <a:srgbClr val="FFFFFF">
              <a:shade val="85000"/>
            </a:srgbClr>
          </a:solidFill>
          <a:ln>
            <a:noFill/>
          </a:ln>
          <a:effectLst/>
        </p:spPr>
      </p:pic>
      <p:sp>
        <p:nvSpPr>
          <p:cNvPr id="3" name="Объект 2">
            <a:extLst>
              <a:ext uri="{FF2B5EF4-FFF2-40B4-BE49-F238E27FC236}">
                <a16:creationId xmlns:a16="http://schemas.microsoft.com/office/drawing/2014/main" id="{BCDC1C1E-4A31-49F7-90CE-B7690D53C153}"/>
              </a:ext>
            </a:extLst>
          </p:cNvPr>
          <p:cNvSpPr>
            <a:spLocks noGrp="1"/>
          </p:cNvSpPr>
          <p:nvPr>
            <p:ph idx="1"/>
          </p:nvPr>
        </p:nvSpPr>
        <p:spPr>
          <a:xfrm>
            <a:off x="838200" y="5385099"/>
            <a:ext cx="10515600" cy="1235847"/>
          </a:xfrm>
        </p:spPr>
        <p:txBody>
          <a:bodyPr>
            <a:normAutofit/>
          </a:bodyPr>
          <a:lstStyle/>
          <a:p>
            <a:pPr marL="0" indent="0" algn="r">
              <a:buNone/>
            </a:pPr>
            <a:r>
              <a:rPr lang="ru-RU" sz="1800" dirty="0">
                <a:latin typeface="Bahnschrift SemiBold" panose="020B0502040204020203" pitchFamily="34" charset="0"/>
              </a:rPr>
              <a:t>Deloitte</a:t>
            </a:r>
            <a:r>
              <a:rPr lang="ru-RU" sz="1800" dirty="0">
                <a:latin typeface="Bahnschrift Light Condensed" panose="020B0502040204020203" pitchFamily="34" charset="0"/>
              </a:rPr>
              <a:t> — это один из мировых лидеров по оказанию профессиональных услуг, среди которых — аудит, </a:t>
            </a:r>
            <a:br>
              <a:rPr lang="ru-RU" sz="1800" dirty="0">
                <a:latin typeface="Bahnschrift Light Condensed" panose="020B0502040204020203" pitchFamily="34" charset="0"/>
              </a:rPr>
            </a:br>
            <a:r>
              <a:rPr lang="ru-RU" sz="1800" dirty="0">
                <a:latin typeface="Bahnschrift Light Condensed" panose="020B0502040204020203" pitchFamily="34" charset="0"/>
              </a:rPr>
              <a:t>консалтинг, управление рисками, финансовое консультирование, налогообложение и право.</a:t>
            </a:r>
            <a:endParaRPr lang="ru-RU" dirty="0">
              <a:latin typeface="Bahnschrift Light Condensed" panose="020B0502040204020203" pitchFamily="34" charset="0"/>
            </a:endParaRPr>
          </a:p>
        </p:txBody>
      </p:sp>
      <p:pic>
        <p:nvPicPr>
          <p:cNvPr id="5" name="Рисунок 4">
            <a:extLst>
              <a:ext uri="{FF2B5EF4-FFF2-40B4-BE49-F238E27FC236}">
                <a16:creationId xmlns:a16="http://schemas.microsoft.com/office/drawing/2014/main" id="{BF00928D-C4DF-4E92-B526-9E9F0F69C4F5}"/>
              </a:ext>
            </a:extLst>
          </p:cNvPr>
          <p:cNvPicPr>
            <a:picLocks noChangeAspect="1"/>
          </p:cNvPicPr>
          <p:nvPr/>
        </p:nvPicPr>
        <p:blipFill>
          <a:blip r:embed="rId4"/>
          <a:stretch>
            <a:fillRect/>
          </a:stretch>
        </p:blipFill>
        <p:spPr>
          <a:xfrm>
            <a:off x="10185479" y="171978"/>
            <a:ext cx="2006521" cy="438975"/>
          </a:xfrm>
          <a:prstGeom prst="rect">
            <a:avLst/>
          </a:prstGeom>
        </p:spPr>
      </p:pic>
      <p:pic>
        <p:nvPicPr>
          <p:cNvPr id="2050" name="Picture 2">
            <a:extLst>
              <a:ext uri="{FF2B5EF4-FFF2-40B4-BE49-F238E27FC236}">
                <a16:creationId xmlns:a16="http://schemas.microsoft.com/office/drawing/2014/main" id="{C42BE930-2780-4D24-A1D0-5640190D9B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1006543"/>
            <a:ext cx="6587772" cy="4269944"/>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2685658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75BE929A-605A-4A34-8DDF-7F21BC3F23F2}"/>
              </a:ext>
            </a:extLst>
          </p:cNvPr>
          <p:cNvPicPr>
            <a:picLocks noChangeAspect="1"/>
          </p:cNvPicPr>
          <p:nvPr/>
        </p:nvPicPr>
        <p:blipFill rotWithShape="1">
          <a:blip r:embed="rId3"/>
          <a:srcRect b="7048"/>
          <a:stretch/>
        </p:blipFill>
        <p:spPr>
          <a:xfrm>
            <a:off x="0" y="467528"/>
            <a:ext cx="12192000" cy="6390472"/>
          </a:xfrm>
          <a:prstGeom prst="rect">
            <a:avLst/>
          </a:prstGeom>
        </p:spPr>
      </p:pic>
      <p:pic>
        <p:nvPicPr>
          <p:cNvPr id="5" name="Рисунок 4">
            <a:extLst>
              <a:ext uri="{FF2B5EF4-FFF2-40B4-BE49-F238E27FC236}">
                <a16:creationId xmlns:a16="http://schemas.microsoft.com/office/drawing/2014/main" id="{BF00928D-C4DF-4E92-B526-9E9F0F69C4F5}"/>
              </a:ext>
            </a:extLst>
          </p:cNvPr>
          <p:cNvPicPr>
            <a:picLocks noChangeAspect="1"/>
          </p:cNvPicPr>
          <p:nvPr/>
        </p:nvPicPr>
        <p:blipFill>
          <a:blip r:embed="rId4"/>
          <a:stretch>
            <a:fillRect/>
          </a:stretch>
        </p:blipFill>
        <p:spPr>
          <a:xfrm>
            <a:off x="10185479" y="171978"/>
            <a:ext cx="2006521" cy="438975"/>
          </a:xfrm>
          <a:prstGeom prst="rect">
            <a:avLst/>
          </a:prstGeom>
        </p:spPr>
      </p:pic>
    </p:spTree>
    <p:extLst>
      <p:ext uri="{BB962C8B-B14F-4D97-AF65-F5344CB8AC3E}">
        <p14:creationId xmlns:p14="http://schemas.microsoft.com/office/powerpoint/2010/main" val="11651114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BF00928D-C4DF-4E92-B526-9E9F0F69C4F5}"/>
              </a:ext>
            </a:extLst>
          </p:cNvPr>
          <p:cNvPicPr>
            <a:picLocks noChangeAspect="1"/>
          </p:cNvPicPr>
          <p:nvPr/>
        </p:nvPicPr>
        <p:blipFill>
          <a:blip r:embed="rId3"/>
          <a:stretch>
            <a:fillRect/>
          </a:stretch>
        </p:blipFill>
        <p:spPr>
          <a:xfrm>
            <a:off x="10185479" y="171978"/>
            <a:ext cx="2006521" cy="438975"/>
          </a:xfrm>
          <a:prstGeom prst="rect">
            <a:avLst/>
          </a:prstGeom>
        </p:spPr>
      </p:pic>
      <p:pic>
        <p:nvPicPr>
          <p:cNvPr id="4" name="Рисунок 3">
            <a:extLst>
              <a:ext uri="{FF2B5EF4-FFF2-40B4-BE49-F238E27FC236}">
                <a16:creationId xmlns:a16="http://schemas.microsoft.com/office/drawing/2014/main" id="{DD38FE66-D1F3-44BF-89C5-17413AAAA95F}"/>
              </a:ext>
            </a:extLst>
          </p:cNvPr>
          <p:cNvPicPr>
            <a:picLocks noChangeAspect="1"/>
          </p:cNvPicPr>
          <p:nvPr/>
        </p:nvPicPr>
        <p:blipFill rotWithShape="1">
          <a:blip r:embed="rId4"/>
          <a:srcRect b="10902"/>
          <a:stretch/>
        </p:blipFill>
        <p:spPr>
          <a:xfrm>
            <a:off x="-10252" y="572166"/>
            <a:ext cx="12202252" cy="6285834"/>
          </a:xfrm>
          <a:prstGeom prst="rect">
            <a:avLst/>
          </a:prstGeom>
        </p:spPr>
      </p:pic>
    </p:spTree>
    <p:extLst>
      <p:ext uri="{BB962C8B-B14F-4D97-AF65-F5344CB8AC3E}">
        <p14:creationId xmlns:p14="http://schemas.microsoft.com/office/powerpoint/2010/main" val="2724989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11DB6DF3-80B4-4DE0-8DBC-6E649A1BF1C4}"/>
              </a:ext>
            </a:extLst>
          </p:cNvPr>
          <p:cNvPicPr>
            <a:picLocks noChangeAspect="1"/>
          </p:cNvPicPr>
          <p:nvPr/>
        </p:nvPicPr>
        <p:blipFill rotWithShape="1">
          <a:blip r:embed="rId3"/>
          <a:srcRect l="1045" t="2338"/>
          <a:stretch/>
        </p:blipFill>
        <p:spPr>
          <a:xfrm>
            <a:off x="0" y="47840"/>
            <a:ext cx="12192000" cy="6762320"/>
          </a:xfrm>
          <a:prstGeom prst="rect">
            <a:avLst/>
          </a:prstGeom>
        </p:spPr>
      </p:pic>
      <p:pic>
        <p:nvPicPr>
          <p:cNvPr id="5" name="Рисунок 4">
            <a:extLst>
              <a:ext uri="{FF2B5EF4-FFF2-40B4-BE49-F238E27FC236}">
                <a16:creationId xmlns:a16="http://schemas.microsoft.com/office/drawing/2014/main" id="{BF00928D-C4DF-4E92-B526-9E9F0F69C4F5}"/>
              </a:ext>
            </a:extLst>
          </p:cNvPr>
          <p:cNvPicPr>
            <a:picLocks noChangeAspect="1"/>
          </p:cNvPicPr>
          <p:nvPr/>
        </p:nvPicPr>
        <p:blipFill>
          <a:blip r:embed="rId4"/>
          <a:stretch>
            <a:fillRect/>
          </a:stretch>
        </p:blipFill>
        <p:spPr>
          <a:xfrm>
            <a:off x="10185479" y="171978"/>
            <a:ext cx="2006521" cy="438975"/>
          </a:xfrm>
          <a:prstGeom prst="rect">
            <a:avLst/>
          </a:prstGeom>
        </p:spPr>
      </p:pic>
    </p:spTree>
    <p:extLst>
      <p:ext uri="{BB962C8B-B14F-4D97-AF65-F5344CB8AC3E}">
        <p14:creationId xmlns:p14="http://schemas.microsoft.com/office/powerpoint/2010/main" val="3599735406"/>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616</TotalTime>
  <Words>843</Words>
  <Application>Microsoft Office PowerPoint</Application>
  <PresentationFormat>Широкоэкранный</PresentationFormat>
  <Paragraphs>32</Paragraphs>
  <Slides>13</Slides>
  <Notes>11</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13</vt:i4>
      </vt:variant>
    </vt:vector>
  </HeadingPairs>
  <TitlesOfParts>
    <vt:vector size="19" baseType="lpstr">
      <vt:lpstr>Arial</vt:lpstr>
      <vt:lpstr>Bahnschrift Light Condensed</vt:lpstr>
      <vt:lpstr>Bahnschrift SemiBold</vt:lpstr>
      <vt:lpstr>Calibri</vt:lpstr>
      <vt:lpstr>Calibri Light</vt:lpstr>
      <vt:lpstr>Тема Office</vt:lpstr>
      <vt:lpstr>Обзор конференции  Celonis World Tour 2021 Часть 2</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PricewaterhouseCoopers</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Обзор конференции  Celonis World Tour 2021 Часть 2</dc:title>
  <dc:creator>Hight Mike</dc:creator>
  <cp:lastModifiedBy>Hight Mike</cp:lastModifiedBy>
  <cp:revision>26</cp:revision>
  <dcterms:created xsi:type="dcterms:W3CDTF">2021-11-07T05:55:09Z</dcterms:created>
  <dcterms:modified xsi:type="dcterms:W3CDTF">2021-11-09T11:13:18Z</dcterms:modified>
</cp:coreProperties>
</file>

<file path=docProps/thumbnail.jpeg>
</file>